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60" r:id="rId12"/>
    <p:sldId id="461" r:id="rId13"/>
    <p:sldId id="45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-213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3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57628"/>
            <a:ext cx="85344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5525" y="274641"/>
            <a:ext cx="1866875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9105925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4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854150"/>
            <a:ext cx="103632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56428"/>
            <a:ext cx="103632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011" y="381000"/>
            <a:ext cx="3556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0400" y="381000"/>
            <a:ext cx="72136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5011" y="2214554"/>
            <a:ext cx="3556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07299" y="553735"/>
            <a:ext cx="9798992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02550" y="612777"/>
            <a:ext cx="9620317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80972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85974" y="5481658"/>
            <a:ext cx="962031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837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998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525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 panose="02040503050406030204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 panose="020F0502020204030204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048586"/>
          <p:cNvSpPr txBox="1"/>
          <p:nvPr/>
        </p:nvSpPr>
        <p:spPr>
          <a:xfrm>
            <a:off x="2546794" y="1145982"/>
            <a:ext cx="4789922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3800" dirty="0" smtClean="0">
                <a:solidFill>
                  <a:srgbClr val="800000"/>
                </a:solidFill>
                <a:latin typeface="华文行楷" pitchFamily="2" charset="-122"/>
                <a:ea typeface="华文行楷" pitchFamily="2" charset="-122"/>
                <a:cs typeface="汉仪北魏写经W"/>
              </a:rPr>
              <a:t>中国戏曲</a:t>
            </a:r>
            <a:endParaRPr lang="x-none" sz="2800" dirty="0">
              <a:solidFill>
                <a:srgbClr val="8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88114" y="264417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4467" y="601539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制作人：赵一诺</a:t>
            </a:r>
            <a:endParaRPr lang="zh-CN" altLang="en-US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4370" y="1421160"/>
            <a:ext cx="74592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/>
              <a:t>       </a:t>
            </a:r>
            <a:r>
              <a:rPr lang="zh-CN" altLang="zh-CN" sz="4000" dirty="0" smtClean="0">
                <a:solidFill>
                  <a:schemeClr val="accent3">
                    <a:lumMod val="50000"/>
                  </a:schemeClr>
                </a:solidFill>
              </a:rPr>
              <a:t>唱</a:t>
            </a:r>
            <a:r>
              <a:rPr lang="zh-CN" altLang="zh-CN" sz="4000" dirty="0">
                <a:solidFill>
                  <a:schemeClr val="accent3">
                    <a:lumMod val="50000"/>
                  </a:schemeClr>
                </a:solidFill>
              </a:rPr>
              <a:t>念做打演绎爱恨情仇，生旦净末扮尽人生百态，长腔短调倾听悠扬悦耳，五彩脸谱观赏美不胜收，台上一分都要竭尽全力，台下十年方得真正功夫。世界戏剧日，发扬国粹，让中华戏剧走出国门，走向世界！</a:t>
            </a:r>
            <a:endParaRPr lang="zh-CN" altLang="zh-CN" sz="4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zh-CN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370" y="411479"/>
            <a:ext cx="5909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台上一分钟台下十年功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extBox 1048666"/>
          <p:cNvSpPr txBox="1"/>
          <p:nvPr/>
        </p:nvSpPr>
        <p:spPr>
          <a:xfrm>
            <a:off x="4437072" y="2241417"/>
            <a:ext cx="7430643" cy="252569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x-none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谢</a:t>
            </a:r>
            <a:r>
              <a:rPr lang="en-US" altLang="zh-CN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 </a:t>
            </a:r>
            <a:r>
              <a:rPr lang="zh-CN" altLang="x-none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谢</a:t>
            </a:r>
            <a:r>
              <a:rPr lang="en-US" altLang="zh-CN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 </a:t>
            </a:r>
            <a:r>
              <a:rPr lang="zh-CN" altLang="x-none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观</a:t>
            </a:r>
            <a:r>
              <a:rPr lang="en-US" altLang="zh-CN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 </a:t>
            </a:r>
            <a:r>
              <a:rPr lang="zh-CN" altLang="x-none" sz="11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Noto Sans Sinhala"/>
              </a:rPr>
              <a:t>看</a:t>
            </a:r>
            <a:endParaRPr lang="x-none" sz="115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  <a:cs typeface="Noto Sans Sinha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048587"/>
          <p:cNvSpPr txBox="1"/>
          <p:nvPr/>
        </p:nvSpPr>
        <p:spPr>
          <a:xfrm>
            <a:off x="653868" y="1460126"/>
            <a:ext cx="7841618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sz="32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中国五大戏曲剧种，分别指的是京剧、越剧、黄梅戏、评剧以及豫剧。关于中国戏曲主要分为民间歌舞、说唱和滑稽戏这三种艺术表现形式。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sz="32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它最早起源于原始歌舞，是一种历史非常悠久的综合舞台艺术样式。经过汉、唐、宋、金等朝代之后，才最终形成了比较完整的戏曲艺术。</a:t>
            </a:r>
            <a:endParaRPr lang="x-none" sz="32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x-none" sz="3200" dirty="0">
              <a:solidFill>
                <a:srgbClr val="000000"/>
              </a:solidFill>
              <a:latin typeface="汉仪北魏写经W"/>
              <a:ea typeface="汉仪北魏写经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066" y="444463"/>
            <a:ext cx="4012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+mj-ea"/>
                <a:ea typeface="+mj-ea"/>
              </a:rPr>
              <a:t>中国戏曲</a:t>
            </a:r>
            <a:endParaRPr lang="zh-CN" altLang="en-US" sz="60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rcRect l="2838" t="2838"/>
          <a:stretch>
            <a:fillRect/>
          </a:stretch>
        </p:blipFill>
        <p:spPr>
          <a:xfrm>
            <a:off x="4789338" y="1320588"/>
            <a:ext cx="7000608" cy="488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89" name="TextBox 1048588"/>
          <p:cNvSpPr txBox="1"/>
          <p:nvPr/>
        </p:nvSpPr>
        <p:spPr>
          <a:xfrm>
            <a:off x="918429" y="250352"/>
            <a:ext cx="4000000" cy="1145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6600" dirty="0">
                <a:latin typeface="华文新魏"/>
                <a:ea typeface="华文新魏"/>
              </a:rPr>
              <a:t>戏曲剧种</a:t>
            </a:r>
            <a:endParaRPr lang="x-none" sz="3600" dirty="0">
              <a:latin typeface="华文新魏"/>
              <a:ea typeface="华文新魏"/>
            </a:endParaRPr>
          </a:p>
        </p:txBody>
      </p:sp>
      <p:sp>
        <p:nvSpPr>
          <p:cNvPr id="1048590" name="TextBox 1048589"/>
          <p:cNvSpPr txBox="1"/>
          <p:nvPr/>
        </p:nvSpPr>
        <p:spPr>
          <a:xfrm>
            <a:off x="1056617" y="1320588"/>
            <a:ext cx="3655232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x-none" sz="5400" dirty="0" smtClean="0">
                <a:solidFill>
                  <a:srgbClr val="008000"/>
                </a:solidFill>
                <a:latin typeface="隶书"/>
                <a:ea typeface="隶书"/>
                <a:cs typeface="Noto Sans Sinhala"/>
                <a:hlinkClick r:id="rId2" action="ppaction://hlinksldjump"/>
              </a:rPr>
              <a:t>京剧</a:t>
            </a:r>
            <a:endParaRPr lang="en-US" altLang="zh-CN" sz="5400" dirty="0" smtClean="0">
              <a:solidFill>
                <a:srgbClr val="008000"/>
              </a:solidFill>
              <a:latin typeface="隶书"/>
              <a:ea typeface="隶书"/>
              <a:cs typeface="Noto Sans Sinhala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5400" dirty="0" smtClean="0">
                <a:solidFill>
                  <a:srgbClr val="008000"/>
                </a:solidFill>
                <a:latin typeface="隶书"/>
                <a:ea typeface="隶书"/>
                <a:cs typeface="Noto Sans Sinhala"/>
                <a:hlinkClick r:id="rId3" action="ppaction://hlinksldjump"/>
              </a:rPr>
              <a:t>评剧</a:t>
            </a:r>
            <a:endParaRPr lang="en-US" altLang="zh-CN" sz="5400" dirty="0" smtClean="0">
              <a:solidFill>
                <a:srgbClr val="008000"/>
              </a:solidFill>
              <a:latin typeface="隶书"/>
              <a:ea typeface="隶书"/>
              <a:cs typeface="Noto Sans Sinhala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5400" dirty="0" smtClean="0">
                <a:solidFill>
                  <a:srgbClr val="008000"/>
                </a:solidFill>
                <a:latin typeface="隶书"/>
                <a:ea typeface="隶书"/>
                <a:cs typeface="Noto Sans Sinhala"/>
                <a:hlinkClick r:id="rId4" action="ppaction://hlinksldjump"/>
              </a:rPr>
              <a:t>豫剧</a:t>
            </a:r>
            <a:endParaRPr lang="en-US" altLang="zh-CN" sz="5400" dirty="0" smtClean="0">
              <a:solidFill>
                <a:srgbClr val="008000"/>
              </a:solidFill>
              <a:latin typeface="隶书"/>
              <a:ea typeface="隶书"/>
              <a:cs typeface="Noto Sans Sinhala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5400" dirty="0" smtClean="0">
                <a:solidFill>
                  <a:srgbClr val="008000"/>
                </a:solidFill>
                <a:latin typeface="隶书"/>
                <a:ea typeface="隶书"/>
                <a:cs typeface="Noto Sans Sinhala"/>
                <a:hlinkClick r:id="rId5" action="ppaction://hlinksldjump"/>
              </a:rPr>
              <a:t>越剧</a:t>
            </a:r>
            <a:endParaRPr lang="en-US" altLang="zh-CN" sz="5400" dirty="0" smtClean="0">
              <a:solidFill>
                <a:srgbClr val="008000"/>
              </a:solidFill>
              <a:latin typeface="隶书"/>
              <a:ea typeface="隶书"/>
              <a:cs typeface="Noto Sans Sinhala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CN" altLang="en-US" sz="5400" dirty="0">
                <a:solidFill>
                  <a:srgbClr val="008000"/>
                </a:solidFill>
                <a:latin typeface="隶书"/>
                <a:ea typeface="隶书"/>
                <a:cs typeface="Noto Sans Sinhala"/>
                <a:hlinkClick r:id="rId6" action="ppaction://hlinksldjump"/>
              </a:rPr>
              <a:t>黄梅戏</a:t>
            </a:r>
            <a:endParaRPr lang="x-none" sz="5400" dirty="0">
              <a:solidFill>
                <a:srgbClr val="008000"/>
              </a:solidFill>
              <a:latin typeface="隶书"/>
              <a:ea typeface="隶书"/>
              <a:cs typeface="Noto Sans Sinhal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048594"/>
          <p:cNvSpPr txBox="1"/>
          <p:nvPr/>
        </p:nvSpPr>
        <p:spPr>
          <a:xfrm>
            <a:off x="2544582" y="-873690"/>
            <a:ext cx="2855757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sz="8000" b="0" i="0" dirty="0">
                <a:solidFill>
                  <a:srgbClr val="800000"/>
                </a:solidFill>
                <a:latin typeface="华文行楷" pitchFamily="2" charset="-122"/>
                <a:ea typeface="华文行楷" pitchFamily="2" charset="-122"/>
              </a:rPr>
              <a:t>京</a:t>
            </a:r>
            <a:r>
              <a:rPr lang="en-US" altLang="zh-CN" sz="8000" b="0" i="0" dirty="0">
                <a:solidFill>
                  <a:srgbClr val="8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sz="8000" b="0" i="0" dirty="0">
                <a:solidFill>
                  <a:srgbClr val="800000"/>
                </a:solidFill>
                <a:latin typeface="华文行楷" pitchFamily="2" charset="-122"/>
                <a:ea typeface="华文行楷" pitchFamily="2" charset="-122"/>
              </a:rPr>
              <a:t>剧</a:t>
            </a:r>
            <a:endParaRPr lang="x-none" sz="4800" b="0" i="0" dirty="0">
              <a:solidFill>
                <a:srgbClr val="8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48596" name="TextBox 1048595"/>
          <p:cNvSpPr txBox="1"/>
          <p:nvPr/>
        </p:nvSpPr>
        <p:spPr>
          <a:xfrm>
            <a:off x="651886" y="1259588"/>
            <a:ext cx="5897438" cy="5120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华文楷体"/>
                <a:ea typeface="华文楷体"/>
              </a:rPr>
              <a:t>    </a:t>
            </a:r>
            <a:r>
              <a:rPr lang="zh-CN" altLang="zh-CN" sz="3600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zh-CN" sz="3600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五大戏曲剧种当中，京剧又称平剧、京戏等，不但是中国影响最大的戏曲剧种，还是中国的国粹。这个剧种最早形成于清代乾隆年间，以历史故事为主要演出内容，常演的在三四百个以上。最开始以北京为中心，后来遍及全国各地。</a:t>
            </a:r>
            <a:endParaRPr lang="x-none" sz="360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97153" name="图片 2097152"/>
          <p:cNvPicPr/>
          <p:nvPr/>
        </p:nvPicPr>
        <p:blipFill>
          <a:blip r:embed="rId2"/>
          <a:stretch>
            <a:fillRect/>
          </a:stretch>
        </p:blipFill>
        <p:spPr>
          <a:xfrm>
            <a:off x="6441956" y="1108038"/>
            <a:ext cx="5750044" cy="524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动作按钮: 第一张 1">
            <a:hlinkClick r:id="rId3" action="ppaction://hlinksldjump" highlightClick="1"/>
          </p:cNvPr>
          <p:cNvSpPr/>
          <p:nvPr/>
        </p:nvSpPr>
        <p:spPr>
          <a:xfrm>
            <a:off x="10736132" y="403582"/>
            <a:ext cx="828339" cy="704456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048596"/>
          <p:cNvSpPr txBox="1"/>
          <p:nvPr/>
        </p:nvSpPr>
        <p:spPr>
          <a:xfrm>
            <a:off x="1503765" y="-739990"/>
            <a:ext cx="3232226" cy="224676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sz="8000" b="0" i="0" dirty="0">
                <a:solidFill>
                  <a:srgbClr val="808000"/>
                </a:solidFill>
                <a:latin typeface="华文行楷" pitchFamily="2" charset="-122"/>
                <a:ea typeface="华文行楷" pitchFamily="2" charset="-122"/>
              </a:rPr>
              <a:t>评</a:t>
            </a:r>
            <a:r>
              <a:rPr lang="en-US" altLang="zh-CN" sz="8000" b="0" i="0" dirty="0">
                <a:solidFill>
                  <a:srgbClr val="808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sz="8000" b="0" i="0" dirty="0">
                <a:solidFill>
                  <a:srgbClr val="808000"/>
                </a:solidFill>
                <a:latin typeface="华文行楷" pitchFamily="2" charset="-122"/>
                <a:ea typeface="华文行楷" pitchFamily="2" charset="-122"/>
              </a:rPr>
              <a:t>剧</a:t>
            </a:r>
            <a:endParaRPr lang="x-none" sz="4800" b="0" i="0" dirty="0">
              <a:solidFill>
                <a:srgbClr val="808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48598" name="TextBox 1048597"/>
          <p:cNvSpPr txBox="1"/>
          <p:nvPr/>
        </p:nvSpPr>
        <p:spPr>
          <a:xfrm>
            <a:off x="299213" y="1196380"/>
            <a:ext cx="5897438" cy="567944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808080"/>
                </a:solidFill>
                <a:latin typeface="华文楷体"/>
                <a:ea typeface="华文楷体"/>
              </a:rPr>
              <a:t>    </a:t>
            </a:r>
            <a:r>
              <a:rPr lang="zh-CN" altLang="zh-CN" sz="3600" dirty="0">
                <a:solidFill>
                  <a:srgbClr val="808080"/>
                </a:solidFill>
                <a:latin typeface="华文新魏" pitchFamily="2" charset="-122"/>
                <a:ea typeface="华文新魏" pitchFamily="2" charset="-122"/>
              </a:rPr>
              <a:t>俗称蹦蹦戏或者评戏，是由早期的民间说唱艺术莲花落演变而来的。该剧最开始是在在河北农村流行，后来进入唐山后被称“唐山落子”。评剧表演后来在京剧、河北梆子等剧种的影响下走向成熟，最终成为一个备受广大人民所喜闻乐见的剧种。</a:t>
            </a:r>
            <a:endParaRPr lang="x-none" sz="3600" dirty="0">
              <a:solidFill>
                <a:srgbClr val="80808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00000"/>
              </a:lnSpc>
            </a:pPr>
            <a:endParaRPr lang="x-none" sz="3600" dirty="0">
              <a:solidFill>
                <a:srgbClr val="80808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97154" name="图片 209715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4461" y="3770415"/>
            <a:ext cx="2676294" cy="2948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动作按钮: 第一张 1">
            <a:hlinkClick r:id="rId3" action="ppaction://hlinksldjump" highlightClick="1"/>
          </p:cNvPr>
          <p:cNvSpPr/>
          <p:nvPr/>
        </p:nvSpPr>
        <p:spPr>
          <a:xfrm>
            <a:off x="10574768" y="297332"/>
            <a:ext cx="925158" cy="812986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5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048598"/>
          <p:cNvSpPr txBox="1"/>
          <p:nvPr/>
        </p:nvSpPr>
        <p:spPr>
          <a:xfrm>
            <a:off x="3743449" y="-797620"/>
            <a:ext cx="3232226" cy="224676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sz="8000" b="0" i="0" dirty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豫</a:t>
            </a:r>
            <a:r>
              <a:rPr lang="en-US" altLang="zh-CN" sz="8000" b="0" i="0" dirty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sz="8000" b="0" i="0" dirty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剧</a:t>
            </a:r>
            <a:endParaRPr lang="x-none" sz="4800" b="0" i="0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48600" name="TextBox 1048599"/>
          <p:cNvSpPr txBox="1"/>
          <p:nvPr/>
        </p:nvSpPr>
        <p:spPr>
          <a:xfrm>
            <a:off x="1278545" y="1456775"/>
            <a:ext cx="6466961" cy="45243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zh-CN" altLang="zh-CN" sz="3600" dirty="0" smtClean="0">
                <a:latin typeface="华文新魏" pitchFamily="2" charset="-122"/>
                <a:ea typeface="华文新魏" pitchFamily="2" charset="-122"/>
              </a:rPr>
              <a:t>豫剧最早</a:t>
            </a:r>
            <a:r>
              <a:rPr lang="zh-CN" altLang="zh-CN" sz="3600" dirty="0">
                <a:latin typeface="华文新魏" pitchFamily="2" charset="-122"/>
                <a:ea typeface="华文新魏" pitchFamily="2" charset="-122"/>
              </a:rPr>
              <a:t>发源于河南开封，曾是我国最大的地方剧种，位居全国各地方戏曲之首， 它是在河南梆子的基础上不断继承、改革和创新而来的。豫剧唱法独特，唱腔铿锵大气，韵味醇美，因此倍受各界人士欢迎。</a:t>
            </a:r>
            <a:endParaRPr lang="zh-CN" altLang="zh-CN" sz="36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00000"/>
              </a:lnSpc>
            </a:pPr>
            <a:endParaRPr lang="x-none" sz="3600" dirty="0">
              <a:solidFill>
                <a:srgbClr val="80808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动作按钮: 第一张 1">
            <a:hlinkClick r:id="rId2" action="ppaction://hlinksldjump" highlightClick="1"/>
          </p:cNvPr>
          <p:cNvSpPr/>
          <p:nvPr/>
        </p:nvSpPr>
        <p:spPr>
          <a:xfrm>
            <a:off x="10370372" y="484094"/>
            <a:ext cx="1000461" cy="806824"/>
          </a:xfrm>
          <a:prstGeom prst="actionButtonHom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8"/>
          <a:stretch>
            <a:fillRect/>
          </a:stretch>
        </p:blipFill>
        <p:spPr>
          <a:xfrm>
            <a:off x="7559040" y="0"/>
            <a:ext cx="463296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1048600"/>
          <p:cNvSpPr txBox="1"/>
          <p:nvPr/>
        </p:nvSpPr>
        <p:spPr>
          <a:xfrm>
            <a:off x="2745391" y="-929921"/>
            <a:ext cx="3232226" cy="210371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8000" b="0" i="0" dirty="0">
                <a:solidFill>
                  <a:srgbClr val="808000"/>
                </a:solidFill>
                <a:latin typeface="方正舒体" pitchFamily="2" charset="-122"/>
                <a:ea typeface="方正舒体" pitchFamily="2" charset="-122"/>
              </a:rPr>
              <a:t>越</a:t>
            </a:r>
            <a:r>
              <a:rPr lang="en-US" altLang="zh-CN" sz="8000" b="0" i="0" dirty="0">
                <a:solidFill>
                  <a:srgbClr val="808000"/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zh-CN" sz="8000" b="0" i="0" dirty="0">
                <a:solidFill>
                  <a:srgbClr val="808000"/>
                </a:solidFill>
                <a:latin typeface="方正舒体" pitchFamily="2" charset="-122"/>
                <a:ea typeface="方正舒体" pitchFamily="2" charset="-122"/>
              </a:rPr>
              <a:t>剧</a:t>
            </a:r>
            <a:endParaRPr lang="x-none" sz="4800" b="0" i="0" dirty="0">
              <a:solidFill>
                <a:srgbClr val="808000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048602" name="TextBox 1048601"/>
          <p:cNvSpPr txBox="1"/>
          <p:nvPr/>
        </p:nvSpPr>
        <p:spPr>
          <a:xfrm>
            <a:off x="2849064" y="1148079"/>
            <a:ext cx="7614860" cy="45618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808080"/>
                </a:solidFill>
                <a:latin typeface="华文楷体"/>
                <a:ea typeface="华文楷体"/>
              </a:rPr>
              <a:t>    </a:t>
            </a:r>
            <a:r>
              <a:rPr lang="zh-CN" altLang="zh-CN" sz="3600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越剧是中国第二大剧种，在国外被称为中国歌剧。最早发源于浙江嵊州，后来在上海开始盛行，后来流传于世界各地。越剧在发展的过程中汲取了昆曲、话剧、绍剧等剧种的精华，之后经历了由男子越剧到女子越剧为主的历史性演变，最后才形成现在大家看到的越剧。</a:t>
            </a:r>
            <a:endParaRPr lang="x-none" sz="360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动作按钮: 第一张 1">
            <a:hlinkClick r:id="rId2" action="ppaction://hlinksldjump" highlightClick="1"/>
          </p:cNvPr>
          <p:cNvSpPr/>
          <p:nvPr/>
        </p:nvSpPr>
        <p:spPr>
          <a:xfrm>
            <a:off x="11069619" y="5247340"/>
            <a:ext cx="907228" cy="925158"/>
          </a:xfrm>
          <a:prstGeom prst="actionButtonHom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048602"/>
          <p:cNvSpPr txBox="1"/>
          <p:nvPr/>
        </p:nvSpPr>
        <p:spPr>
          <a:xfrm>
            <a:off x="2130640" y="-699542"/>
            <a:ext cx="4380998" cy="224676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sz="8000" b="0" i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黄</a:t>
            </a:r>
            <a:r>
              <a:rPr lang="en-US" altLang="zh-CN" sz="8000" b="0" i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sz="8000" b="0" i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梅</a:t>
            </a:r>
            <a:r>
              <a:rPr lang="en-US" altLang="zh-CN" sz="8000" b="0" i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sz="8000" b="0" i="0" dirty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戏</a:t>
            </a:r>
            <a:endParaRPr lang="x-none" sz="4800" b="0" i="0" dirty="0">
              <a:solidFill>
                <a:srgbClr val="0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97155" name="图片 2097154"/>
          <p:cNvPicPr/>
          <p:nvPr/>
        </p:nvPicPr>
        <p:blipFill>
          <a:blip r:embed="rId2"/>
          <a:srcRect l="13438" r="4090"/>
          <a:stretch>
            <a:fillRect/>
          </a:stretch>
        </p:blipFill>
        <p:spPr>
          <a:xfrm>
            <a:off x="6623538" y="2450128"/>
            <a:ext cx="4943515" cy="364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4" name="TextBox 1048603"/>
          <p:cNvSpPr txBox="1"/>
          <p:nvPr/>
        </p:nvSpPr>
        <p:spPr>
          <a:xfrm>
            <a:off x="241191" y="1543594"/>
            <a:ext cx="6382347" cy="51714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666699"/>
                </a:solidFill>
                <a:latin typeface="华文楷体"/>
                <a:ea typeface="华文楷体"/>
              </a:rPr>
              <a:t>  </a:t>
            </a:r>
            <a:r>
              <a:rPr lang="en-US" altLang="zh-CN" sz="3600" dirty="0">
                <a:solidFill>
                  <a:srgbClr val="666699"/>
                </a:solidFill>
                <a:latin typeface="华文新魏" pitchFamily="2" charset="-122"/>
                <a:ea typeface="华文新魏" pitchFamily="2" charset="-122"/>
              </a:rPr>
              <a:t>黄梅戏原名黄梅调，最早起源于湖北黄梅，后来在安徽安庆开始发展壮大。原本是一个在农村盛行的戏曲，在引进到城市之后，逐渐发展成为一个新的剧种。它在吸收了汉剧、楚剧、高腔、采茶戏、京剧等的基础上，慢慢演变而来。</a:t>
            </a:r>
            <a:endParaRPr lang="x-none" sz="4000" dirty="0">
              <a:solidFill>
                <a:srgbClr val="666699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00000"/>
              </a:lnSpc>
            </a:pPr>
            <a:endParaRPr lang="x-none" sz="4000" dirty="0">
              <a:solidFill>
                <a:srgbClr val="666699"/>
              </a:solidFill>
              <a:latin typeface="华文楷体"/>
              <a:ea typeface="华文楷体"/>
            </a:endParaRPr>
          </a:p>
        </p:txBody>
      </p:sp>
      <p:sp>
        <p:nvSpPr>
          <p:cNvPr id="2" name="动作按钮: 第一张 1">
            <a:hlinkClick r:id="rId3" action="ppaction://hlinksldjump" highlightClick="1"/>
          </p:cNvPr>
          <p:cNvSpPr/>
          <p:nvPr/>
        </p:nvSpPr>
        <p:spPr>
          <a:xfrm>
            <a:off x="10391887" y="602428"/>
            <a:ext cx="1065007" cy="941166"/>
          </a:xfrm>
          <a:prstGeom prst="actionButtonHom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extBox 1048668"/>
          <p:cNvSpPr txBox="1"/>
          <p:nvPr/>
        </p:nvSpPr>
        <p:spPr>
          <a:xfrm>
            <a:off x="1181140" y="2202829"/>
            <a:ext cx="10048903" cy="40030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x-none" sz="3600" dirty="0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中国戏曲之特点，一言以蔽之，“谓以歌舞演故事也”（清末学者王国维语）。戏曲与话剧，均为戏剧之属，都要通过演员扮演人物，运用对话和动作去表现一定长度的故事情节。所不同者，戏曲是运用音乐化的对话和舞蹈化的动作去表现现实生活的，即歌舞的手段。也即人们所熟知的“唱、念、做、打”。</a:t>
            </a:r>
            <a:endParaRPr lang="x-none" sz="3600" dirty="0">
              <a:solidFill>
                <a:srgbClr val="0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48672" name="TextBox 1048671"/>
          <p:cNvSpPr txBox="1"/>
          <p:nvPr/>
        </p:nvSpPr>
        <p:spPr>
          <a:xfrm>
            <a:off x="3479736" y="0"/>
            <a:ext cx="8417544" cy="17543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sz="5400" b="0" i="0" dirty="0">
                <a:solidFill>
                  <a:srgbClr val="800000"/>
                </a:solidFill>
                <a:latin typeface="华文行楷" pitchFamily="2" charset="-122"/>
                <a:ea typeface="华文行楷" pitchFamily="2" charset="-122"/>
              </a:rPr>
              <a:t>戏曲者，谓以歌舞演故事也</a:t>
            </a:r>
            <a:endParaRPr lang="x-none" sz="4800" b="0" i="0" dirty="0">
              <a:solidFill>
                <a:srgbClr val="80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994</Words>
  <Application>WPS 演示</Application>
  <PresentationFormat>自定义</PresentationFormat>
  <Paragraphs>52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5" baseType="lpstr">
      <vt:lpstr>Arial</vt:lpstr>
      <vt:lpstr>宋体</vt:lpstr>
      <vt:lpstr>Wingdings</vt:lpstr>
      <vt:lpstr>Cambria</vt:lpstr>
      <vt:lpstr>Wingdings 2</vt:lpstr>
      <vt:lpstr>Wingdings</vt:lpstr>
      <vt:lpstr>Calibri</vt:lpstr>
      <vt:lpstr>Arial</vt:lpstr>
      <vt:lpstr>华文行楷</vt:lpstr>
      <vt:lpstr>微软雅黑</vt:lpstr>
      <vt:lpstr>汉仪北魏写经W</vt:lpstr>
      <vt:lpstr>华文新魏</vt:lpstr>
      <vt:lpstr>华文新魏</vt:lpstr>
      <vt:lpstr>AMGDT</vt:lpstr>
      <vt:lpstr>隶书</vt:lpstr>
      <vt:lpstr>Noto Sans Sinhala</vt:lpstr>
      <vt:lpstr>华文楷体</vt:lpstr>
      <vt:lpstr>方正舒体</vt:lpstr>
      <vt:lpstr>Arial Unicode MS</vt:lpstr>
      <vt:lpstr>Franklin Gothic Book</vt:lpstr>
      <vt:lpstr>Franklin Gothic Medium</vt:lpstr>
      <vt:lpstr>黑体</vt:lpstr>
      <vt:lpstr>行云流水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MRX-W39</dc:creator>
  <cp:lastModifiedBy>云淡风清</cp:lastModifiedBy>
  <cp:revision>12</cp:revision>
  <dcterms:created xsi:type="dcterms:W3CDTF">2019-05-29T02:45:00Z</dcterms:created>
  <dcterms:modified xsi:type="dcterms:W3CDTF">2021-12-21T06:36:32Z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3ede1035062946d1b3bdc95805ccf865</vt:lpwstr>
  </property>
</Properties>
</file>